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87" r:id="rId4"/>
    <p:sldId id="282" r:id="rId5"/>
    <p:sldId id="286" r:id="rId6"/>
    <p:sldId id="283" r:id="rId7"/>
    <p:sldId id="291" r:id="rId8"/>
    <p:sldId id="288" r:id="rId9"/>
    <p:sldId id="285" r:id="rId10"/>
    <p:sldId id="292" r:id="rId11"/>
    <p:sldId id="293" r:id="rId12"/>
    <p:sldId id="284" r:id="rId13"/>
    <p:sldId id="289" r:id="rId14"/>
    <p:sldId id="290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4660"/>
  </p:normalViewPr>
  <p:slideViewPr>
    <p:cSldViewPr snapToGrid="0">
      <p:cViewPr varScale="1">
        <p:scale>
          <a:sx n="224" d="100"/>
          <a:sy n="224" d="100"/>
        </p:scale>
        <p:origin x="8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2025. 3. 3.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2025. 3. 3.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AppleGothic" pitchFamily="2" charset="-127"/>
                <a:ea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1pPr>
            <a:lvl2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2pPr>
            <a:lvl3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3pPr>
            <a:lvl4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4pPr>
            <a:lvl5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감 사 합 </a:t>
            </a:r>
            <a:r>
              <a:rPr lang="ko-KR" altLang="en-US" sz="8000" dirty="0" err="1">
                <a:latin typeface="AppleGothic" pitchFamily="2" charset="-127"/>
                <a:ea typeface="AppleGothic" pitchFamily="2" charset="-127"/>
              </a:rPr>
              <a:t>니</a:t>
            </a:r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Gothic" pitchFamily="2" charset="-127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Gothic" pitchFamily="2" charset="-127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Efficient Hardware Implementation of LEA </a:t>
            </a:r>
            <a:r>
              <a:rPr lang="ko-KR" altLang="en-US" dirty="0">
                <a:latin typeface="+mj-ea"/>
                <a:ea typeface="+mj-ea"/>
              </a:rPr>
              <a:t>논문 리뷰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latin typeface="+mj-ea"/>
                <a:ea typeface="+mj-ea"/>
              </a:rPr>
              <a:t>https://</a:t>
            </a:r>
            <a:r>
              <a:rPr lang="en" altLang="ko-KR" dirty="0" err="1">
                <a:latin typeface="+mj-ea"/>
                <a:ea typeface="+mj-ea"/>
              </a:rPr>
              <a:t>youtu.be</a:t>
            </a:r>
            <a:r>
              <a:rPr lang="en" altLang="ko-KR">
                <a:latin typeface="+mj-ea"/>
                <a:ea typeface="+mj-ea"/>
              </a:rPr>
              <a:t>/S4h_96Ay3hw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57A3E-DEA9-52CA-268C-6AD768E2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F24AA-35A9-111E-111B-B737C4A7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5.</a:t>
            </a:r>
            <a:r>
              <a:rPr lang="ko-KR" altLang="en-US" dirty="0">
                <a:latin typeface="+mj-ea"/>
                <a:ea typeface="+mj-ea"/>
              </a:rPr>
              <a:t> 성능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A637F-EDF1-665D-69EE-4EBDD157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0935"/>
            <a:ext cx="7772400" cy="55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B7-EA9B-9CB9-CD68-0B472D86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BEF25-3F18-130E-E71E-7BED70E0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6.</a:t>
            </a:r>
            <a:r>
              <a:rPr lang="ko-KR" altLang="en-US" dirty="0">
                <a:latin typeface="+mj-ea"/>
                <a:ea typeface="+mj-ea"/>
              </a:rPr>
              <a:t> 부가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E3B28-3829-C450-A75D-B6E1B6705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Clock cycle : </a:t>
            </a:r>
            <a:r>
              <a:rPr lang="ko-KR" altLang="en-US" dirty="0">
                <a:latin typeface="+mn-ea"/>
                <a:ea typeface="+mn-ea"/>
              </a:rPr>
              <a:t>디지털 회로에서 신호가 한 번 변화하는 동안의 주기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이때마다 상태가 갱신됨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Rising-edge detector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D5CF3-89F3-F07B-AA61-B057F45D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91" y="2165117"/>
            <a:ext cx="7772400" cy="2759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10AE02-BC93-0094-A977-735B1DB6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4" y="5326115"/>
            <a:ext cx="5080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807F-75B4-2010-F4DE-194C5A6E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BD530-1882-BEFE-0BBE-EB3B9AF8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6. </a:t>
            </a:r>
            <a:r>
              <a:rPr lang="ko-KR" altLang="en-US" dirty="0">
                <a:latin typeface="+mj-ea"/>
                <a:ea typeface="+mj-ea"/>
              </a:rPr>
              <a:t>부가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2949D-391A-A42F-CE0D-9A3F94AA0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SR-LATCH: </a:t>
            </a:r>
            <a:r>
              <a:rPr lang="ko-KR" altLang="en-US" dirty="0">
                <a:latin typeface="+mn-ea"/>
                <a:ea typeface="+mn-ea"/>
              </a:rPr>
              <a:t>두 입력</a:t>
            </a:r>
            <a:r>
              <a:rPr lang="en-US" altLang="ko-KR" dirty="0">
                <a:latin typeface="+mn-ea"/>
                <a:ea typeface="+mn-ea"/>
              </a:rPr>
              <a:t>(SET, RESET)</a:t>
            </a:r>
            <a:r>
              <a:rPr lang="ko-KR" altLang="en-US" dirty="0">
                <a:latin typeface="+mn-ea"/>
                <a:ea typeface="+mn-ea"/>
              </a:rPr>
              <a:t>을 통해 비동기적으로 내부 </a:t>
            </a:r>
            <a:r>
              <a:rPr lang="en-US" altLang="ko-KR" dirty="0">
                <a:latin typeface="+mn-ea"/>
                <a:ea typeface="+mn-ea"/>
              </a:rPr>
              <a:t>Q </a:t>
            </a:r>
            <a:r>
              <a:rPr lang="ko-KR" altLang="en-US" dirty="0">
                <a:latin typeface="+mn-ea"/>
                <a:ea typeface="+mn-ea"/>
              </a:rPr>
              <a:t>상태를 설정하거나 </a:t>
            </a:r>
            <a:r>
              <a:rPr lang="ko-KR" altLang="en-US" dirty="0" err="1">
                <a:latin typeface="+mn-ea"/>
                <a:ea typeface="+mn-ea"/>
              </a:rPr>
              <a:t>리셋하는</a:t>
            </a:r>
            <a:r>
              <a:rPr lang="ko-KR" altLang="en-US" dirty="0">
                <a:latin typeface="+mn-ea"/>
                <a:ea typeface="+mn-ea"/>
              </a:rPr>
              <a:t> 기본적인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비트 저장 소자 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Gated SR-LATCH: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Enable </a:t>
            </a:r>
            <a:r>
              <a:rPr lang="ko-KR" altLang="en-US" dirty="0">
                <a:latin typeface="+mn-ea"/>
                <a:ea typeface="+mn-ea"/>
              </a:rPr>
              <a:t>신호가 활성화될 때만 </a:t>
            </a:r>
            <a:r>
              <a:rPr lang="en-US" altLang="ko-KR" dirty="0">
                <a:latin typeface="+mn-ea"/>
                <a:ea typeface="+mn-ea"/>
              </a:rPr>
              <a:t>set/reset</a:t>
            </a:r>
            <a:r>
              <a:rPr lang="ko-KR" altLang="en-US" dirty="0">
                <a:latin typeface="+mn-ea"/>
                <a:ea typeface="+mn-ea"/>
              </a:rPr>
              <a:t>을 반영해</a:t>
            </a:r>
            <a:r>
              <a:rPr lang="en-US" altLang="ko-KR" dirty="0">
                <a:latin typeface="+mn-ea"/>
                <a:ea typeface="+mn-ea"/>
              </a:rPr>
              <a:t> Q</a:t>
            </a:r>
            <a:r>
              <a:rPr lang="ko-KR" altLang="en-US" dirty="0" err="1">
                <a:latin typeface="+mn-ea"/>
                <a:ea typeface="+mn-ea"/>
              </a:rPr>
              <a:t>를</a:t>
            </a:r>
            <a:r>
              <a:rPr lang="ko-KR" altLang="en-US" dirty="0">
                <a:latin typeface="+mn-ea"/>
                <a:ea typeface="+mn-ea"/>
              </a:rPr>
              <a:t> 갱신하는 </a:t>
            </a:r>
            <a:r>
              <a:rPr lang="en-US" altLang="ko-KR" dirty="0">
                <a:latin typeface="+mn-ea"/>
                <a:ea typeface="+mn-ea"/>
              </a:rPr>
              <a:t>latch</a:t>
            </a:r>
          </a:p>
          <a:p>
            <a:r>
              <a:rPr lang="en-US" altLang="ko-KR" dirty="0">
                <a:latin typeface="+mn-ea"/>
                <a:ea typeface="+mn-ea"/>
              </a:rPr>
              <a:t>JK </a:t>
            </a:r>
            <a:r>
              <a:rPr lang="en-US" altLang="ko-KR" dirty="0" err="1">
                <a:latin typeface="+mn-ea"/>
                <a:ea typeface="+mn-ea"/>
              </a:rPr>
              <a:t>filp</a:t>
            </a:r>
            <a:r>
              <a:rPr lang="en-US" altLang="ko-KR" dirty="0">
                <a:latin typeface="+mn-ea"/>
                <a:ea typeface="+mn-ea"/>
              </a:rPr>
              <a:t>-flop: J=K=1</a:t>
            </a:r>
            <a:r>
              <a:rPr lang="ko-KR" altLang="en-US" dirty="0">
                <a:latin typeface="+mn-ea"/>
                <a:ea typeface="+mn-ea"/>
              </a:rPr>
              <a:t>이면 </a:t>
            </a:r>
            <a:r>
              <a:rPr lang="en-US" altLang="ko-KR" dirty="0">
                <a:latin typeface="+mn-ea"/>
                <a:ea typeface="+mn-ea"/>
              </a:rPr>
              <a:t>Q</a:t>
            </a:r>
            <a:r>
              <a:rPr lang="ko-KR" altLang="en-US" dirty="0">
                <a:latin typeface="+mn-ea"/>
                <a:ea typeface="+mn-ea"/>
              </a:rPr>
              <a:t> 출력을 </a:t>
            </a:r>
            <a:r>
              <a:rPr lang="ko-KR" altLang="en-US" dirty="0" err="1">
                <a:latin typeface="+mn-ea"/>
                <a:ea typeface="+mn-ea"/>
              </a:rPr>
              <a:t>토글하는</a:t>
            </a:r>
            <a:r>
              <a:rPr lang="ko-KR" altLang="en-US" dirty="0">
                <a:latin typeface="+mn-ea"/>
                <a:ea typeface="+mn-ea"/>
              </a:rPr>
              <a:t> 기능이 추가된 동기식 </a:t>
            </a:r>
            <a:r>
              <a:rPr lang="en-US" altLang="ko-KR" dirty="0">
                <a:latin typeface="+mn-ea"/>
                <a:ea typeface="+mn-ea"/>
              </a:rPr>
              <a:t>SR </a:t>
            </a:r>
            <a:r>
              <a:rPr lang="ko-KR" altLang="en-US" dirty="0">
                <a:latin typeface="+mn-ea"/>
                <a:ea typeface="+mn-ea"/>
              </a:rPr>
              <a:t>기반 </a:t>
            </a:r>
            <a:r>
              <a:rPr lang="en-US" altLang="ko-KR" dirty="0">
                <a:latin typeface="+mn-ea"/>
                <a:ea typeface="+mn-ea"/>
              </a:rPr>
              <a:t>flip-flop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8467C-46BD-7C66-6CD4-18386DC8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203" y="90872"/>
            <a:ext cx="1981877" cy="1127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AB4E39-0037-14F5-4AF6-C15AF083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1" y="4674550"/>
            <a:ext cx="4047958" cy="1686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D7E23-0D50-6539-F5D1-B32627B6B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77" y="4826018"/>
            <a:ext cx="3516915" cy="1110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090BC-474F-9672-1379-EA25352CB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57" y="4344635"/>
            <a:ext cx="2578523" cy="19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85B-5792-FAF4-909B-DC6D5A3A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4010AB-A359-7878-7F6A-CC305F0E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" y="1291731"/>
            <a:ext cx="2951433" cy="1734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482518-69BC-9D81-D567-40A39D2F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6. </a:t>
            </a:r>
            <a:r>
              <a:rPr lang="ko-KR" altLang="en-US" dirty="0">
                <a:latin typeface="+mj-ea"/>
                <a:ea typeface="+mj-ea"/>
              </a:rPr>
              <a:t>부가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FA055-655D-A5EC-20A2-14A83D50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" y="3076630"/>
            <a:ext cx="2951433" cy="1734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00014A-8E6B-D80C-8D3A-9FE72CE6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" y="4915639"/>
            <a:ext cx="2951433" cy="17346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744623-86AC-B650-4EC5-E0220312D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112" y="1167923"/>
            <a:ext cx="4622800" cy="187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124B-00B6-EF57-F4D4-C37918A25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12" y="3152272"/>
            <a:ext cx="5080000" cy="20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DC9E96-C9F4-DC44-2ECE-1748BFE99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51" y="5289021"/>
            <a:ext cx="3318922" cy="14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CB7F-7860-00DC-B9BE-962FDC62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F12EF-7C36-5406-9A40-7E31FEB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Efficient Hardware Implementation of the Lightweight Block Encryption Algorithm LEA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C24DDF-EB95-415E-A9C6-21B7BAB83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2653990"/>
            <a:ext cx="11369675" cy="386111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+mn-ea"/>
                <a:ea typeface="+mn-ea"/>
              </a:rPr>
              <a:t>LEA</a:t>
            </a:r>
            <a:r>
              <a:rPr lang="ko-KR" altLang="en-US" dirty="0">
                <a:latin typeface="+mn-ea"/>
                <a:ea typeface="+mn-ea"/>
              </a:rPr>
              <a:t> 알고리즘의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가지 최적화 설계를 제안</a:t>
            </a:r>
            <a:endParaRPr lang="en-US" altLang="ko-KR" dirty="0">
              <a:latin typeface="+mn-ea"/>
              <a:ea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속도 최적화</a:t>
            </a:r>
            <a:endParaRPr lang="en-US" altLang="ko-KR" dirty="0">
              <a:latin typeface="+mn-ea"/>
              <a:ea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면적 최적화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면적 최적화 </a:t>
            </a:r>
            <a:r>
              <a:rPr lang="en-US" altLang="ko-KR" dirty="0">
                <a:latin typeface="+mn-ea"/>
                <a:ea typeface="+mn-ea"/>
              </a:rPr>
              <a:t>2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LEA</a:t>
            </a:r>
            <a:r>
              <a:rPr lang="ko-KR" altLang="en-US" dirty="0">
                <a:latin typeface="+mn-ea"/>
                <a:ea typeface="+mn-ea"/>
              </a:rPr>
              <a:t>의 암호화 과정은 단순한 </a:t>
            </a:r>
            <a:r>
              <a:rPr lang="en-US" altLang="ko-KR" dirty="0">
                <a:latin typeface="+mn-ea"/>
                <a:ea typeface="+mn-ea"/>
              </a:rPr>
              <a:t>XOR, </a:t>
            </a:r>
            <a:r>
              <a:rPr lang="en-US" altLang="ko-KR" dirty="0" err="1">
                <a:latin typeface="+mn-ea"/>
                <a:ea typeface="+mn-ea"/>
              </a:rPr>
              <a:t>Addtion</a:t>
            </a:r>
            <a:r>
              <a:rPr lang="en-US" altLang="ko-KR" dirty="0">
                <a:latin typeface="+mn-ea"/>
                <a:ea typeface="+mn-ea"/>
              </a:rPr>
              <a:t>, Rotation</a:t>
            </a:r>
            <a:r>
              <a:rPr lang="ko-KR" altLang="en-US" dirty="0" err="1">
                <a:latin typeface="+mn-ea"/>
                <a:ea typeface="+mn-ea"/>
              </a:rPr>
              <a:t>으로</a:t>
            </a:r>
            <a:r>
              <a:rPr lang="ko-KR" altLang="en-US" dirty="0">
                <a:latin typeface="+mn-ea"/>
                <a:ea typeface="+mn-ea"/>
              </a:rPr>
              <a:t> 설계되어 있음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여기에서는 키 확장과 암호화 과정을 합쳐서 설계하였는데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키 확장 과정 설계의 차이가 있음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0C4B6-EC1A-1D96-7A01-99F4EE2E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1027124"/>
            <a:ext cx="686848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362575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암호화 과정은 단순하고 키 길이에 영향을 받지 않음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키 확장은 키 길이에 따라서 사용되는 상수 값과 라운드키로 저장되는 값의 차이가 있음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1.LEA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0B51E-DABA-A3B2-C699-1069BCFD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573" y="4914900"/>
            <a:ext cx="4038600" cy="194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970763-626A-DF5D-B9A2-EC1D5001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93" y="2353121"/>
            <a:ext cx="4372517" cy="2470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8B5554-902C-3A01-76B0-99BF28BF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33" y="5021315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8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7828-8F23-DE61-7A15-95F9EB4F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937F0-EAE3-F543-5D0C-A671AAD0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속도 최적화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114EC7-AD52-0EBD-CA70-1C5D71BB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81" y="1314544"/>
            <a:ext cx="4281348" cy="27199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D73A99-2E6A-41F4-B028-D4F45971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1" y="1152525"/>
            <a:ext cx="7772400" cy="1793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50D2E-7DE2-B184-950A-10D09D96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84" y="4130524"/>
            <a:ext cx="7772400" cy="2632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FF195-C504-ED6C-17E6-72826629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16" y="4241375"/>
            <a:ext cx="3727938" cy="17936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96BB5D-F6E4-1839-47A3-95B07103B1B7}"/>
              </a:ext>
            </a:extLst>
          </p:cNvPr>
          <p:cNvSpPr/>
          <p:nvPr/>
        </p:nvSpPr>
        <p:spPr>
          <a:xfrm>
            <a:off x="6276634" y="4379093"/>
            <a:ext cx="4729619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0CEF-8141-A3EF-FC8E-F1C8BC0E6F6C}"/>
              </a:ext>
            </a:extLst>
          </p:cNvPr>
          <p:cNvSpPr/>
          <p:nvPr/>
        </p:nvSpPr>
        <p:spPr>
          <a:xfrm>
            <a:off x="9868828" y="5891181"/>
            <a:ext cx="2003502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CF0EB7-855A-CE49-CB43-227405B27D96}"/>
              </a:ext>
            </a:extLst>
          </p:cNvPr>
          <p:cNvSpPr/>
          <p:nvPr/>
        </p:nvSpPr>
        <p:spPr>
          <a:xfrm>
            <a:off x="4273131" y="6178830"/>
            <a:ext cx="7599199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E64627-05A9-3243-E671-F038A7BF0555}"/>
              </a:ext>
            </a:extLst>
          </p:cNvPr>
          <p:cNvSpPr/>
          <p:nvPr/>
        </p:nvSpPr>
        <p:spPr>
          <a:xfrm>
            <a:off x="4273131" y="6466479"/>
            <a:ext cx="2785591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76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E1EE-E478-D684-CC8B-C7DFC8FE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7AFAB-2E0F-3183-18C1-B50B6C5E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3.</a:t>
            </a:r>
            <a:r>
              <a:rPr lang="ko-KR" altLang="en-US" dirty="0">
                <a:latin typeface="+mj-ea"/>
                <a:ea typeface="+mj-ea"/>
              </a:rPr>
              <a:t> 면적 최적화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C4A34-CBFC-28E1-C922-66C05CAA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971"/>
          <a:stretch/>
        </p:blipFill>
        <p:spPr>
          <a:xfrm>
            <a:off x="1897565" y="1417002"/>
            <a:ext cx="7772400" cy="2261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75A18A-0535-F9DA-AC2A-A4B15C42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178"/>
          <a:stretch/>
        </p:blipFill>
        <p:spPr>
          <a:xfrm>
            <a:off x="1897565" y="4324140"/>
            <a:ext cx="7645400" cy="23261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5ACDE4-B55B-9781-428E-10F52FDBD058}"/>
              </a:ext>
            </a:extLst>
          </p:cNvPr>
          <p:cNvSpPr/>
          <p:nvPr/>
        </p:nvSpPr>
        <p:spPr>
          <a:xfrm>
            <a:off x="5459630" y="1865050"/>
            <a:ext cx="4083336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5C219F-A16D-40CF-15DE-C20843EB7F7E}"/>
              </a:ext>
            </a:extLst>
          </p:cNvPr>
          <p:cNvSpPr/>
          <p:nvPr/>
        </p:nvSpPr>
        <p:spPr>
          <a:xfrm>
            <a:off x="1987883" y="2126350"/>
            <a:ext cx="7555081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8092A-6B6D-1798-5F2F-196DBBFFFDE6}"/>
              </a:ext>
            </a:extLst>
          </p:cNvPr>
          <p:cNvSpPr/>
          <p:nvPr/>
        </p:nvSpPr>
        <p:spPr>
          <a:xfrm>
            <a:off x="1987883" y="2387650"/>
            <a:ext cx="4178741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47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19F0-ABF1-4920-C8A4-84D9BD14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C9E58-19AD-D5C5-9BCB-AECDD47F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3.</a:t>
            </a:r>
            <a:r>
              <a:rPr lang="ko-KR" altLang="en-US" dirty="0">
                <a:latin typeface="+mj-ea"/>
                <a:ea typeface="+mj-ea"/>
              </a:rPr>
              <a:t> 면적 최적화 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11CCF-CE9D-BF2C-DE98-30B0DF21E94F}"/>
              </a:ext>
            </a:extLst>
          </p:cNvPr>
          <p:cNvGrpSpPr/>
          <p:nvPr/>
        </p:nvGrpSpPr>
        <p:grpSpPr>
          <a:xfrm>
            <a:off x="1841810" y="1361698"/>
            <a:ext cx="7772400" cy="2687981"/>
            <a:chOff x="169126" y="3428999"/>
            <a:chExt cx="7772400" cy="26879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FAC85D-EA4F-17FD-6F07-79FFCEF7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029"/>
            <a:stretch/>
          </p:blipFill>
          <p:spPr>
            <a:xfrm>
              <a:off x="169126" y="3428999"/>
              <a:ext cx="7772400" cy="17043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FF4660-12EB-9555-91E4-44691CFB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26" y="5023087"/>
              <a:ext cx="7772400" cy="109389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0F2696A-463D-D5C0-42F2-026E3661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095"/>
          <a:stretch/>
        </p:blipFill>
        <p:spPr>
          <a:xfrm>
            <a:off x="1968810" y="4368744"/>
            <a:ext cx="7645400" cy="22815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A398D0-903B-6636-74F1-BE52D543A5A0}"/>
              </a:ext>
            </a:extLst>
          </p:cNvPr>
          <p:cNvSpPr/>
          <p:nvPr/>
        </p:nvSpPr>
        <p:spPr>
          <a:xfrm>
            <a:off x="2207942" y="2436635"/>
            <a:ext cx="6264506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54EDBB-11B0-2D38-35D5-5C24311A302C}"/>
              </a:ext>
            </a:extLst>
          </p:cNvPr>
          <p:cNvSpPr/>
          <p:nvPr/>
        </p:nvSpPr>
        <p:spPr>
          <a:xfrm>
            <a:off x="1968810" y="2673558"/>
            <a:ext cx="6405756" cy="2876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77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A73E0-6A9D-D7AC-A327-C066B749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8086-249E-86C1-7C89-1268479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전체 하드웨어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BE1F8-4609-2D33-629D-DA8ECA54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44" y="1115817"/>
            <a:ext cx="9097536" cy="5534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2A9B2B-DBB6-1504-5C87-2D9A9E7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9" y="2044584"/>
            <a:ext cx="2471815" cy="1189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08697-27DC-47C2-061C-4FE22251F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" y="3624148"/>
            <a:ext cx="2718824" cy="10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3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249-17F3-B702-FF1C-2BC58001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0C465-153E-D01B-FA99-83493889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전체 하드웨어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D35BA-5448-E8B3-30C6-6BB7B8EA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07" y="1185755"/>
            <a:ext cx="8774151" cy="5464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FFDC21-9E09-5B31-655C-AD1DEA60D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9" y="2044584"/>
            <a:ext cx="2471815" cy="1189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F1D21-70D4-38F2-6140-9C4E9F42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" y="3624148"/>
            <a:ext cx="2718824" cy="10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E3863-40EC-4B4F-02B0-19CDA3C6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BB8E6-1A14-A8BB-E6D3-09DA040B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전체 하드웨어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AFF37-6B38-FB17-4232-DCDC3D5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75" y="1151517"/>
            <a:ext cx="8807605" cy="5498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A90348-775C-1286-144C-C7729298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9" y="2044584"/>
            <a:ext cx="2471815" cy="1189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35270A-6E21-247B-A41D-1D24BA4B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" y="3624148"/>
            <a:ext cx="2718824" cy="10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2125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215</Words>
  <Application>Microsoft Macintosh PowerPoint</Application>
  <PresentationFormat>와이드스크린</PresentationFormat>
  <Paragraphs>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AppleGothic</vt:lpstr>
      <vt:lpstr>Arial</vt:lpstr>
      <vt:lpstr>CryptoCraft 테마</vt:lpstr>
      <vt:lpstr>제목 테마</vt:lpstr>
      <vt:lpstr>Efficient Hardware Implementation of LEA 논문 리뷰</vt:lpstr>
      <vt:lpstr>Efficient Hardware Implementation of the Lightweight Block Encryption Algorithm LEA</vt:lpstr>
      <vt:lpstr>1.LEA</vt:lpstr>
      <vt:lpstr>2. 속도 최적화 설계</vt:lpstr>
      <vt:lpstr>3. 면적 최적화 설계</vt:lpstr>
      <vt:lpstr>3. 면적 최적화 설계</vt:lpstr>
      <vt:lpstr>4. 전체 하드웨어 설계</vt:lpstr>
      <vt:lpstr>4. 전체 하드웨어 설계</vt:lpstr>
      <vt:lpstr>4. 전체 하드웨어 설계</vt:lpstr>
      <vt:lpstr>5. 성능 평가</vt:lpstr>
      <vt:lpstr>6. 부가 설명</vt:lpstr>
      <vt:lpstr>6. 부가 설명</vt:lpstr>
      <vt:lpstr>6. 부가 설명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74</cp:revision>
  <dcterms:created xsi:type="dcterms:W3CDTF">2019-03-05T04:29:07Z</dcterms:created>
  <dcterms:modified xsi:type="dcterms:W3CDTF">2025-03-03T12:10:05Z</dcterms:modified>
</cp:coreProperties>
</file>